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1" r:id="rId4"/>
  </p:sldMasterIdLst>
  <p:notesMasterIdLst>
    <p:notesMasterId r:id="rId25"/>
  </p:notesMasterIdLst>
  <p:sldIdLst>
    <p:sldId id="358" r:id="rId5"/>
    <p:sldId id="359" r:id="rId6"/>
    <p:sldId id="360" r:id="rId7"/>
    <p:sldId id="362" r:id="rId8"/>
    <p:sldId id="363" r:id="rId9"/>
    <p:sldId id="364" r:id="rId10"/>
    <p:sldId id="264" r:id="rId11"/>
    <p:sldId id="272" r:id="rId12"/>
    <p:sldId id="267" r:id="rId13"/>
    <p:sldId id="365" r:id="rId14"/>
    <p:sldId id="366" r:id="rId15"/>
    <p:sldId id="268" r:id="rId16"/>
    <p:sldId id="277" r:id="rId17"/>
    <p:sldId id="288" r:id="rId18"/>
    <p:sldId id="367" r:id="rId19"/>
    <p:sldId id="279" r:id="rId20"/>
    <p:sldId id="368" r:id="rId21"/>
    <p:sldId id="289" r:id="rId22"/>
    <p:sldId id="280" r:id="rId23"/>
    <p:sldId id="361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s motivem 1 – zvýraznění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2" y="6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áš Cipryan" userId="520a962b-bad6-4bc1-9030-fb6d4a001fcd" providerId="ADAL" clId="{30296824-A312-4792-B9E9-989EC3396031}"/>
    <pc:docChg chg="undo custSel addSld delSld modSld sldOrd">
      <pc:chgData name="Lukáš Cipryan" userId="520a962b-bad6-4bc1-9030-fb6d4a001fcd" providerId="ADAL" clId="{30296824-A312-4792-B9E9-989EC3396031}" dt="2021-04-06T12:47:54.654" v="240" actId="255"/>
      <pc:docMkLst>
        <pc:docMk/>
      </pc:docMkLst>
      <pc:sldChg chg="del">
        <pc:chgData name="Lukáš Cipryan" userId="520a962b-bad6-4bc1-9030-fb6d4a001fcd" providerId="ADAL" clId="{30296824-A312-4792-B9E9-989EC3396031}" dt="2021-04-06T12:22:14.408" v="10" actId="2696"/>
        <pc:sldMkLst>
          <pc:docMk/>
          <pc:sldMk cId="0" sldId="256"/>
        </pc:sldMkLst>
      </pc:sldChg>
      <pc:sldChg chg="ord">
        <pc:chgData name="Lukáš Cipryan" userId="520a962b-bad6-4bc1-9030-fb6d4a001fcd" providerId="ADAL" clId="{30296824-A312-4792-B9E9-989EC3396031}" dt="2021-04-06T12:22:21.067" v="11"/>
        <pc:sldMkLst>
          <pc:docMk/>
          <pc:sldMk cId="0" sldId="257"/>
        </pc:sldMkLst>
      </pc:sldChg>
      <pc:sldChg chg="modSp add del">
        <pc:chgData name="Lukáš Cipryan" userId="520a962b-bad6-4bc1-9030-fb6d4a001fcd" providerId="ADAL" clId="{30296824-A312-4792-B9E9-989EC3396031}" dt="2021-04-06T12:24:19.725" v="25" actId="14100"/>
        <pc:sldMkLst>
          <pc:docMk/>
          <pc:sldMk cId="0" sldId="358"/>
        </pc:sldMkLst>
        <pc:spChg chg="mod">
          <ac:chgData name="Lukáš Cipryan" userId="520a962b-bad6-4bc1-9030-fb6d4a001fcd" providerId="ADAL" clId="{30296824-A312-4792-B9E9-989EC3396031}" dt="2021-04-06T12:24:19.725" v="25" actId="14100"/>
          <ac:spMkLst>
            <pc:docMk/>
            <pc:sldMk cId="0" sldId="358"/>
            <ac:spMk id="2050" creationId="{C6D8EF07-7430-464F-9207-EBF42E0B3FD5}"/>
          </ac:spMkLst>
        </pc:spChg>
      </pc:sldChg>
      <pc:sldChg chg="modSp add del">
        <pc:chgData name="Lukáš Cipryan" userId="520a962b-bad6-4bc1-9030-fb6d4a001fcd" providerId="ADAL" clId="{30296824-A312-4792-B9E9-989EC3396031}" dt="2021-04-06T12:22:03.927" v="9" actId="27636"/>
        <pc:sldMkLst>
          <pc:docMk/>
          <pc:sldMk cId="2549951117" sldId="359"/>
        </pc:sldMkLst>
        <pc:spChg chg="mod">
          <ac:chgData name="Lukáš Cipryan" userId="520a962b-bad6-4bc1-9030-fb6d4a001fcd" providerId="ADAL" clId="{30296824-A312-4792-B9E9-989EC3396031}" dt="2021-04-06T12:22:03.927" v="9" actId="27636"/>
          <ac:spMkLst>
            <pc:docMk/>
            <pc:sldMk cId="2549951117" sldId="359"/>
            <ac:spMk id="3" creationId="{EBE81E78-06F0-4992-AFCE-43586CF7588A}"/>
          </ac:spMkLst>
        </pc:spChg>
      </pc:sldChg>
      <pc:sldChg chg="modSp add del">
        <pc:chgData name="Lukáš Cipryan" userId="520a962b-bad6-4bc1-9030-fb6d4a001fcd" providerId="ADAL" clId="{30296824-A312-4792-B9E9-989EC3396031}" dt="2021-04-06T12:22:03.896" v="8" actId="27636"/>
        <pc:sldMkLst>
          <pc:docMk/>
          <pc:sldMk cId="1800458354" sldId="360"/>
        </pc:sldMkLst>
        <pc:spChg chg="mod">
          <ac:chgData name="Lukáš Cipryan" userId="520a962b-bad6-4bc1-9030-fb6d4a001fcd" providerId="ADAL" clId="{30296824-A312-4792-B9E9-989EC3396031}" dt="2021-04-06T12:22:03.896" v="8" actId="27636"/>
          <ac:spMkLst>
            <pc:docMk/>
            <pc:sldMk cId="1800458354" sldId="360"/>
            <ac:spMk id="3" creationId="{D9B9B0CA-311F-4EC9-B9C5-E2B89E6487CA}"/>
          </ac:spMkLst>
        </pc:spChg>
      </pc:sldChg>
      <pc:sldChg chg="modSp add">
        <pc:chgData name="Lukáš Cipryan" userId="520a962b-bad6-4bc1-9030-fb6d4a001fcd" providerId="ADAL" clId="{30296824-A312-4792-B9E9-989EC3396031}" dt="2021-04-06T12:23:00.659" v="24" actId="27636"/>
        <pc:sldMkLst>
          <pc:docMk/>
          <pc:sldMk cId="2410412245" sldId="361"/>
        </pc:sldMkLst>
        <pc:spChg chg="mod">
          <ac:chgData name="Lukáš Cipryan" userId="520a962b-bad6-4bc1-9030-fb6d4a001fcd" providerId="ADAL" clId="{30296824-A312-4792-B9E9-989EC3396031}" dt="2021-04-06T12:23:00.659" v="24" actId="27636"/>
          <ac:spMkLst>
            <pc:docMk/>
            <pc:sldMk cId="2410412245" sldId="361"/>
            <ac:spMk id="3" creationId="{D414FFE7-2DEF-4380-9EDE-9472D2268EB4}"/>
          </ac:spMkLst>
        </pc:spChg>
      </pc:sldChg>
      <pc:sldChg chg="modSp add">
        <pc:chgData name="Lukáš Cipryan" userId="520a962b-bad6-4bc1-9030-fb6d4a001fcd" providerId="ADAL" clId="{30296824-A312-4792-B9E9-989EC3396031}" dt="2021-04-06T12:47:23.561" v="233" actId="12"/>
        <pc:sldMkLst>
          <pc:docMk/>
          <pc:sldMk cId="2193361782" sldId="362"/>
        </pc:sldMkLst>
        <pc:spChg chg="mod">
          <ac:chgData name="Lukáš Cipryan" userId="520a962b-bad6-4bc1-9030-fb6d4a001fcd" providerId="ADAL" clId="{30296824-A312-4792-B9E9-989EC3396031}" dt="2021-04-06T12:41:49.150" v="217" actId="207"/>
          <ac:spMkLst>
            <pc:docMk/>
            <pc:sldMk cId="2193361782" sldId="362"/>
            <ac:spMk id="2" creationId="{61E434E9-1E95-4DE1-BCD0-B53A893A5B69}"/>
          </ac:spMkLst>
        </pc:spChg>
        <pc:spChg chg="mod">
          <ac:chgData name="Lukáš Cipryan" userId="520a962b-bad6-4bc1-9030-fb6d4a001fcd" providerId="ADAL" clId="{30296824-A312-4792-B9E9-989EC3396031}" dt="2021-04-06T12:47:23.561" v="233" actId="12"/>
          <ac:spMkLst>
            <pc:docMk/>
            <pc:sldMk cId="2193361782" sldId="362"/>
            <ac:spMk id="3" creationId="{EC4D6A4C-15AF-402F-B6B4-5430D096EA7D}"/>
          </ac:spMkLst>
        </pc:spChg>
      </pc:sldChg>
      <pc:sldChg chg="modSp add">
        <pc:chgData name="Lukáš Cipryan" userId="520a962b-bad6-4bc1-9030-fb6d4a001fcd" providerId="ADAL" clId="{30296824-A312-4792-B9E9-989EC3396031}" dt="2021-04-06T12:47:54.654" v="240" actId="255"/>
        <pc:sldMkLst>
          <pc:docMk/>
          <pc:sldMk cId="1659559106" sldId="363"/>
        </pc:sldMkLst>
        <pc:spChg chg="mod">
          <ac:chgData name="Lukáš Cipryan" userId="520a962b-bad6-4bc1-9030-fb6d4a001fcd" providerId="ADAL" clId="{30296824-A312-4792-B9E9-989EC3396031}" dt="2021-04-06T12:47:54.654" v="240" actId="255"/>
          <ac:spMkLst>
            <pc:docMk/>
            <pc:sldMk cId="1659559106" sldId="363"/>
            <ac:spMk id="2" creationId="{0B476BED-DA47-4EDB-BD53-E59A44B104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0C6D9-E696-4B16-959E-664321ED2BE3}" type="datetimeFigureOut">
              <a:rPr lang="cs-CZ" smtClean="0"/>
              <a:t>14.04.2021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F1428-CF6A-4D5E-BC88-0A20ED2067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50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C5D8B5-9922-4F7C-8EA1-E97D8A7E6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92ADFF8-8EA6-497F-B721-20B4FC544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B460A2C-3517-440E-95C5-44EB3B4B7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51096BC-EA5C-474F-98A3-9B6BD6CBF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C779FE-7CA6-4DC1-BB1F-226F9D9F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0CE5B-C698-4973-98D2-71B68F9E7422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951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8C8F9A-A1F8-4981-AE5C-91BBFC56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DCE7904-200D-47C4-80F7-4AEE29EBC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F6E224-4888-425F-84FE-9CCAFD152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3EFA6D-F861-4FC7-BF2A-68EF2FF38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DF397E-0AE8-4172-B424-B8EF2AA2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0AAFB-BD1F-42D9-9CE8-3D61447ED16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07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AE8299-02B6-40C2-AE30-F9563B1379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84036D-4BF4-40F4-A8CF-D76E519D87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BE05D9-350D-442D-962C-DB5C216C1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199CC2-2485-42AD-9D91-A2273FB16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A397BF9-1C7E-4E9F-9185-DAB69E2C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89B5B-E549-45E5-8BE7-F817ABEE9A0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7957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213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FDAAFBA-BAAB-48E7-BF4D-18AC32020C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A1DDFF87-B4B5-459F-882B-4B02FDE2E5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F5705F1C-E116-4470-99BA-0AD6BB76B2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095A7D-6F25-4B23-8C51-B404D1B9D79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230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659D28-434B-4E24-8348-E6518C31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7D177DC-933B-4D09-80A8-E782A1CAB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8CBB724-7652-4362-87EA-717D1AEC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B748CD0-4A0A-460A-BA41-2278783C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21B3CB8-B866-42A6-B9AC-7FAB5A93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474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8D6C8-500A-4F8C-94EB-6442BD72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EBACB7B-25D8-4BF7-802E-DE3F7D0A7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11D041-590F-4D43-AB13-D6E0AE7C9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4839DD-632B-436E-9D41-C10E3A713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404497-8CD0-44E2-955D-4DECB3EB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22498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E30712-6819-4FA7-89E2-E0A54A6AC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A948218-08E6-4153-B784-7EEC4349CA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A0AD7962-0DC3-40B6-8341-E7F5DA5BF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D67DB56-BB5F-40E0-A92C-FA5FE330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881C250-C0F9-4565-ABF9-1B50DCDC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49275FD-1AF3-4BDD-81A5-4B526C4F4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D9258-B269-44DB-86E9-DAC7506CA725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271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D5A381-128B-47A3-B301-47FE7B91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8131A10-D02D-4C4B-858C-524921F8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E1B4A5-E0D5-4E45-9038-2ED5C9A03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AECB53A-7BA1-48C0-95DC-33611726F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8F9BE1B-F44D-4512-A781-855028756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33DED31-E1E3-44AD-A479-C6BEB5D9E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736A4DD-CFF6-4B2A-95FC-5A558E8EA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E133FD2-02F5-4764-A804-E6AF8481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51D83-21A2-4A6F-B232-243500FFBDA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0238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105FF3-41F2-43D3-91FB-84C703556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2A3AB5C-2DDB-4685-86C9-3B9054834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4D36CCC-012E-454E-8BB6-B995D9A0A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4B157BF-99A9-4E40-A9FB-82BF8D627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619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B0F6B9D-187E-4348-8801-F43577E4B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CB10F32-88EE-458D-B411-D4D54332B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1173A35-7F9B-444B-A01C-A18045D7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501D0-4212-40C4-BA95-AB5DF2EFE67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4531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D7ACC9-9C82-4FA1-8B2D-AE3EB158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7EBFA09-CB92-4AAB-9B4E-580F2C2B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22DFDF7-B5C5-4F3E-B00C-21E8882DFA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A77C15D-2291-444C-B405-52116A776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08A8A1-BCD4-4EF8-843F-D12F509D3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9ED7EFF-9E9A-448B-88E0-022CA3B20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E49B5-BF05-41F7-B564-C5B37CEEF97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29065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8522AA-8FFF-4C6D-A8BC-9F0A94E31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847FB30-3793-464A-BBC5-B170A96E4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73197B3-3419-4EF4-8DAC-9BB42E6926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FB5DD19-FEA3-46F2-BD6E-FEC260624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21B343-E29A-431A-BFC3-101CBB8B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39545F6-FCCF-4F6E-A055-1ECEFC0D5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D79EA-4CC4-4F27-A37E-9792846AC9E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0002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597EF28-78BC-4D30-B835-63451653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D9340EE-DF92-4F96-B9A1-7D4EFF408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14B27FB-32DE-4D3C-B6CD-97FF672BE4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18B238-22D5-42DE-9612-00E68ABA5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974EFA-F033-477A-A9F8-85FDAC946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CC2D36-47DA-424E-955B-E9389D18A17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51278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C6D8EF07-7430-464F-9207-EBF42E0B3FD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43000" y="1122363"/>
            <a:ext cx="6858000" cy="19465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3300" b="1" dirty="0">
                <a:solidFill>
                  <a:srgbClr val="0070C0"/>
                </a:solidFill>
                <a:latin typeface="+mn-lt"/>
              </a:rPr>
              <a:t>Respirační systém I</a:t>
            </a:r>
            <a:endParaRPr lang="cs-CZ" sz="3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204638A-CC89-4944-BD86-03B9943BFA7C}"/>
              </a:ext>
            </a:extLst>
          </p:cNvPr>
          <p:cNvSpPr txBox="1">
            <a:spLocks noChangeArrowheads="1"/>
          </p:cNvSpPr>
          <p:nvPr/>
        </p:nvSpPr>
        <p:spPr>
          <a:xfrm>
            <a:off x="2749451" y="3789041"/>
            <a:ext cx="3600450" cy="100811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cs-CZ" altLang="cs-CZ" sz="1500" b="1" dirty="0">
                <a:solidFill>
                  <a:srgbClr val="000000"/>
                </a:solidFill>
                <a:latin typeface="Arial"/>
              </a:rPr>
              <a:t>Doc. PhDr. Lukáš Cipryan, Ph.D</a:t>
            </a:r>
            <a:r>
              <a:rPr lang="cs-CZ" altLang="cs-CZ" sz="1125" b="1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fontAlgn="base">
              <a:spcAft>
                <a:spcPct val="0"/>
              </a:spcAft>
            </a:pPr>
            <a:r>
              <a:rPr lang="cs-CZ" altLang="cs-CZ" sz="1100" dirty="0">
                <a:solidFill>
                  <a:srgbClr val="000000"/>
                </a:solidFill>
                <a:latin typeface="Arial"/>
              </a:rPr>
              <a:t>Katedra studií lidského pohybu (</a:t>
            </a:r>
            <a:r>
              <a:rPr lang="cs-CZ" altLang="cs-CZ" sz="1100" dirty="0" err="1">
                <a:solidFill>
                  <a:srgbClr val="000000"/>
                </a:solidFill>
                <a:latin typeface="Arial"/>
              </a:rPr>
              <a:t>PdF</a:t>
            </a:r>
            <a:r>
              <a:rPr lang="cs-CZ" altLang="cs-CZ" sz="1100" dirty="0">
                <a:solidFill>
                  <a:srgbClr val="000000"/>
                </a:solidFill>
                <a:latin typeface="Arial"/>
              </a:rPr>
              <a:t>)</a:t>
            </a:r>
          </a:p>
          <a:p>
            <a:pPr fontAlgn="base">
              <a:spcAft>
                <a:spcPct val="0"/>
              </a:spcAft>
            </a:pPr>
            <a:r>
              <a:rPr lang="cs-CZ" altLang="cs-CZ" sz="1100" dirty="0">
                <a:solidFill>
                  <a:srgbClr val="000000"/>
                </a:solidFill>
                <a:latin typeface="Arial"/>
              </a:rPr>
              <a:t>Ostravská univerzita</a:t>
            </a:r>
          </a:p>
        </p:txBody>
      </p:sp>
      <p:sp>
        <p:nvSpPr>
          <p:cNvPr id="6" name="TextovéPole 1">
            <a:extLst>
              <a:ext uri="{FF2B5EF4-FFF2-40B4-BE49-F238E27FC236}">
                <a16:creationId xmlns:a16="http://schemas.microsoft.com/office/drawing/2014/main" id="{6827A1DA-58EE-42A4-8F67-0BAC9D07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5013176"/>
            <a:ext cx="38164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Email: </a:t>
            </a:r>
            <a:r>
              <a:rPr lang="cs-CZ" altLang="cs-CZ" sz="1400" b="1" dirty="0">
                <a:solidFill>
                  <a:srgbClr val="000000"/>
                </a:solidFill>
              </a:rPr>
              <a:t>lukas.cipryan@osu.cz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>
                <a:solidFill>
                  <a:srgbClr val="000000"/>
                </a:solidFill>
              </a:rPr>
              <a:t>Web: </a:t>
            </a:r>
            <a:r>
              <a:rPr lang="cs-CZ" altLang="cs-CZ" sz="1400" b="1" dirty="0">
                <a:solidFill>
                  <a:srgbClr val="000000"/>
                </a:solidFill>
              </a:rPr>
              <a:t>www.sportdefacto.cz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cs-CZ" sz="1400" dirty="0" err="1">
                <a:solidFill>
                  <a:srgbClr val="000000"/>
                </a:solidFill>
              </a:rPr>
              <a:t>Twitter</a:t>
            </a:r>
            <a:r>
              <a:rPr lang="cs-CZ" altLang="cs-CZ" sz="1400" dirty="0">
                <a:solidFill>
                  <a:srgbClr val="000000"/>
                </a:solidFill>
              </a:rPr>
              <a:t>: </a:t>
            </a:r>
            <a:r>
              <a:rPr lang="cs-CZ" altLang="cs-CZ" sz="1400" b="1" dirty="0">
                <a:solidFill>
                  <a:srgbClr val="000000"/>
                </a:solidFill>
              </a:rPr>
              <a:t>@</a:t>
            </a:r>
            <a:r>
              <a:rPr lang="cs-CZ" altLang="cs-CZ" sz="1400" b="1" dirty="0" err="1">
                <a:solidFill>
                  <a:srgbClr val="000000"/>
                </a:solidFill>
              </a:rPr>
              <a:t>LukasCipryan</a:t>
            </a:r>
            <a:endParaRPr lang="cs-CZ" altLang="cs-CZ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76BED-DA47-4EDB-BD53-E59A44B1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2. Plicní difúze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20C68-7584-4178-9780-0D31475CA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400" dirty="0"/>
              <a:t>výměna plynů mezi kapilární krví a alveoly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400" dirty="0"/>
              <a:t>2 hlavní funkce:</a:t>
            </a:r>
          </a:p>
          <a:p>
            <a:pPr marL="800100" lvl="1" indent="-457200">
              <a:buFont typeface="+mj-lt"/>
              <a:buAutoNum type="arabicPeriod"/>
              <a:defRPr/>
            </a:pPr>
            <a:r>
              <a:rPr lang="cs-CZ" sz="2400" b="1" dirty="0"/>
              <a:t>Doplnění O</a:t>
            </a:r>
            <a:r>
              <a:rPr lang="cs-CZ" sz="2400" b="1" baseline="-25000" dirty="0"/>
              <a:t>2</a:t>
            </a:r>
          </a:p>
          <a:p>
            <a:pPr marL="800100" lvl="1" indent="-457200">
              <a:buFont typeface="+mj-lt"/>
              <a:buAutoNum type="arabicPeriod"/>
              <a:defRPr/>
            </a:pPr>
            <a:r>
              <a:rPr lang="cs-CZ" sz="2400" b="1" dirty="0">
                <a:cs typeface="Arial" charset="0"/>
              </a:rPr>
              <a:t>Odstranění CO</a:t>
            </a:r>
            <a:r>
              <a:rPr lang="cs-CZ" sz="2400" b="1" baseline="-25000" dirty="0">
                <a:cs typeface="Arial" charset="0"/>
              </a:rPr>
              <a:t>2</a:t>
            </a:r>
          </a:p>
          <a:p>
            <a:pPr marL="0" indent="0">
              <a:buNone/>
              <a:defRPr/>
            </a:pPr>
            <a:endParaRPr lang="cs-CZ" sz="2700" b="1" baseline="-25000" dirty="0">
              <a:cs typeface="Arial" charset="0"/>
            </a:endParaRPr>
          </a:p>
          <a:p>
            <a:pPr>
              <a:defRPr/>
            </a:pPr>
            <a:r>
              <a:rPr lang="cs-CZ" sz="2400" b="1" dirty="0">
                <a:cs typeface="Arial" charset="0"/>
              </a:rPr>
              <a:t>Parciální tlak plynů</a:t>
            </a:r>
          </a:p>
          <a:p>
            <a:pPr marL="0" indent="0">
              <a:buNone/>
              <a:defRPr/>
            </a:pPr>
            <a:r>
              <a:rPr lang="cs-CZ" sz="2000" dirty="0">
                <a:cs typeface="Arial" charset="0"/>
              </a:rPr>
              <a:t>Atmosférický vzduch na úrovni moře: PN</a:t>
            </a:r>
            <a:r>
              <a:rPr lang="cs-CZ" sz="2000" baseline="-25000" dirty="0">
                <a:cs typeface="Arial" charset="0"/>
              </a:rPr>
              <a:t>2</a:t>
            </a:r>
            <a:r>
              <a:rPr lang="cs-CZ" sz="2000" dirty="0">
                <a:cs typeface="Arial" charset="0"/>
              </a:rPr>
              <a:t> = 600.7 </a:t>
            </a:r>
            <a:r>
              <a:rPr lang="cs-CZ" sz="2000" dirty="0" err="1">
                <a:cs typeface="Arial" charset="0"/>
              </a:rPr>
              <a:t>mmHg</a:t>
            </a:r>
            <a:r>
              <a:rPr lang="cs-CZ" sz="2000" dirty="0">
                <a:cs typeface="Arial" charset="0"/>
              </a:rPr>
              <a:t>, </a:t>
            </a:r>
            <a:r>
              <a:rPr lang="cs-CZ" sz="2000" b="1" dirty="0">
                <a:solidFill>
                  <a:srgbClr val="FF0000"/>
                </a:solidFill>
                <a:cs typeface="Arial" charset="0"/>
              </a:rPr>
              <a:t>PO</a:t>
            </a:r>
            <a:r>
              <a:rPr lang="cs-CZ" sz="2000" b="1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cs-CZ" sz="2000" b="1" dirty="0">
                <a:solidFill>
                  <a:srgbClr val="FF0000"/>
                </a:solidFill>
                <a:cs typeface="Arial" charset="0"/>
              </a:rPr>
              <a:t> = 159.1 </a:t>
            </a:r>
            <a:r>
              <a:rPr lang="cs-CZ" sz="2000" b="1" dirty="0" err="1">
                <a:solidFill>
                  <a:srgbClr val="FF0000"/>
                </a:solidFill>
                <a:cs typeface="Arial" charset="0"/>
              </a:rPr>
              <a:t>mmHg</a:t>
            </a:r>
            <a:r>
              <a:rPr lang="cs-CZ" sz="2000" dirty="0">
                <a:cs typeface="Arial" charset="0"/>
              </a:rPr>
              <a:t>, PCO</a:t>
            </a:r>
            <a:r>
              <a:rPr lang="cs-CZ" sz="2000" baseline="-25000" dirty="0">
                <a:cs typeface="Arial" charset="0"/>
              </a:rPr>
              <a:t>2</a:t>
            </a:r>
            <a:r>
              <a:rPr lang="cs-CZ" sz="2000" dirty="0">
                <a:cs typeface="Arial" charset="0"/>
              </a:rPr>
              <a:t> = 0.2 </a:t>
            </a:r>
            <a:r>
              <a:rPr lang="cs-CZ" sz="2000" dirty="0" err="1">
                <a:cs typeface="Arial" charset="0"/>
              </a:rPr>
              <a:t>mmHg</a:t>
            </a:r>
            <a:r>
              <a:rPr lang="cs-CZ" sz="2000" dirty="0">
                <a:cs typeface="Arial" charset="0"/>
              </a:rPr>
              <a:t>.</a:t>
            </a:r>
          </a:p>
          <a:p>
            <a:pPr marL="0" indent="0">
              <a:buNone/>
              <a:defRPr/>
            </a:pPr>
            <a:r>
              <a:rPr lang="cs-CZ" sz="2000" dirty="0">
                <a:cs typeface="Arial" charset="0"/>
              </a:rPr>
              <a:t>Kapilární krev: </a:t>
            </a:r>
            <a:r>
              <a:rPr lang="cs-CZ" sz="2000" b="1" dirty="0">
                <a:solidFill>
                  <a:srgbClr val="FF0000"/>
                </a:solidFill>
                <a:cs typeface="Arial" charset="0"/>
              </a:rPr>
              <a:t>PO</a:t>
            </a:r>
            <a:r>
              <a:rPr lang="cs-CZ" sz="2000" b="1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cs-CZ" sz="2000" b="1" dirty="0">
                <a:solidFill>
                  <a:srgbClr val="FF0000"/>
                </a:solidFill>
                <a:cs typeface="Arial" charset="0"/>
              </a:rPr>
              <a:t> = 40 </a:t>
            </a:r>
            <a:r>
              <a:rPr lang="cs-CZ" sz="2000" b="1" dirty="0" err="1">
                <a:solidFill>
                  <a:srgbClr val="FF0000"/>
                </a:solidFill>
                <a:cs typeface="Arial" charset="0"/>
              </a:rPr>
              <a:t>mmHg</a:t>
            </a:r>
            <a:r>
              <a:rPr lang="cs-CZ" sz="2000" b="1" dirty="0">
                <a:solidFill>
                  <a:srgbClr val="FF0000"/>
                </a:solidFill>
                <a:cs typeface="Arial" charset="0"/>
              </a:rPr>
              <a:t> </a:t>
            </a:r>
          </a:p>
          <a:p>
            <a:pPr>
              <a:defRPr/>
            </a:pPr>
            <a:endParaRPr lang="cs-CZ" sz="2000" dirty="0">
              <a:cs typeface="Arial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081D86-7C0D-4C41-B062-96B8D41F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D039E9-936D-438E-B5AB-D3F897F7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10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4A9504D-720D-4405-B0F7-21804035A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1850" y="8794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2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76BED-DA47-4EDB-BD53-E59A44B1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3. Transport O</a:t>
            </a:r>
            <a:r>
              <a:rPr lang="cs-CZ" b="1" baseline="-25000" dirty="0">
                <a:solidFill>
                  <a:srgbClr val="0070C0"/>
                </a:solidFill>
              </a:rPr>
              <a:t>2</a:t>
            </a:r>
            <a:r>
              <a:rPr lang="cs-CZ" b="1" dirty="0">
                <a:solidFill>
                  <a:srgbClr val="0070C0"/>
                </a:solidFill>
              </a:rPr>
              <a:t> a CO</a:t>
            </a:r>
            <a:r>
              <a:rPr lang="cs-CZ" b="1" baseline="-25000" dirty="0">
                <a:solidFill>
                  <a:srgbClr val="0070C0"/>
                </a:solidFill>
              </a:rPr>
              <a:t>2</a:t>
            </a:r>
            <a:r>
              <a:rPr lang="cs-CZ" b="1" dirty="0">
                <a:solidFill>
                  <a:srgbClr val="0070C0"/>
                </a:solidFill>
              </a:rPr>
              <a:t> v krvi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20C68-7584-4178-9780-0D31475CA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400" b="1" dirty="0">
                <a:cs typeface="Arial" charset="0"/>
              </a:rPr>
              <a:t>O</a:t>
            </a:r>
            <a:r>
              <a:rPr lang="cs-CZ" sz="2400" b="1" baseline="-25000" dirty="0">
                <a:cs typeface="Arial" charset="0"/>
              </a:rPr>
              <a:t>2</a:t>
            </a:r>
            <a:r>
              <a:rPr lang="cs-CZ" sz="2400" b="1" dirty="0">
                <a:cs typeface="Arial" charset="0"/>
              </a:rPr>
              <a:t> je transportován:</a:t>
            </a:r>
          </a:p>
          <a:p>
            <a:pPr lvl="1">
              <a:defRPr/>
            </a:pPr>
            <a:r>
              <a:rPr lang="cs-CZ" sz="2400" dirty="0">
                <a:solidFill>
                  <a:srgbClr val="FF0000"/>
                </a:solidFill>
                <a:cs typeface="Arial" charset="0"/>
              </a:rPr>
              <a:t>Vázaný na hemoglobin v erytrocytech (98 %)</a:t>
            </a:r>
          </a:p>
          <a:p>
            <a:pPr lvl="1">
              <a:defRPr/>
            </a:pPr>
            <a:r>
              <a:rPr lang="cs-CZ" sz="2400" dirty="0">
                <a:solidFill>
                  <a:srgbClr val="FF0000"/>
                </a:solidFill>
                <a:cs typeface="Arial" charset="0"/>
              </a:rPr>
              <a:t>Rozpuštěný v krevní plazmě (2 %)</a:t>
            </a:r>
          </a:p>
          <a:p>
            <a:pPr>
              <a:defRPr/>
            </a:pPr>
            <a:endParaRPr lang="cs-CZ" sz="2400" dirty="0">
              <a:cs typeface="Arial" charset="0"/>
            </a:endParaRPr>
          </a:p>
          <a:p>
            <a:pPr>
              <a:defRPr/>
            </a:pPr>
            <a:r>
              <a:rPr lang="cs-CZ" sz="2400" b="1" dirty="0">
                <a:cs typeface="Arial" charset="0"/>
              </a:rPr>
              <a:t>Saturace hemoglobinu závisí na:</a:t>
            </a:r>
          </a:p>
          <a:p>
            <a:pPr lvl="1">
              <a:defRPr/>
            </a:pPr>
            <a:r>
              <a:rPr lang="cs-CZ" sz="2400" dirty="0">
                <a:solidFill>
                  <a:srgbClr val="FF0000"/>
                </a:solidFill>
                <a:cs typeface="Arial" charset="0"/>
              </a:rPr>
              <a:t>PO</a:t>
            </a:r>
            <a:r>
              <a:rPr lang="cs-CZ" sz="2400" baseline="-25000" dirty="0">
                <a:solidFill>
                  <a:srgbClr val="FF0000"/>
                </a:solidFill>
                <a:cs typeface="Arial" charset="0"/>
              </a:rPr>
              <a:t>2</a:t>
            </a:r>
          </a:p>
          <a:p>
            <a:pPr lvl="1">
              <a:defRPr/>
            </a:pPr>
            <a:r>
              <a:rPr lang="cs-CZ" sz="2400" dirty="0">
                <a:solidFill>
                  <a:srgbClr val="FF0000"/>
                </a:solidFill>
                <a:cs typeface="Arial" charset="0"/>
              </a:rPr>
              <a:t>Afinitě O</a:t>
            </a:r>
            <a:r>
              <a:rPr lang="cs-CZ" sz="2400" baseline="-25000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cs-CZ" sz="2400" dirty="0">
                <a:solidFill>
                  <a:srgbClr val="FF0000"/>
                </a:solidFill>
                <a:cs typeface="Arial" charset="0"/>
              </a:rPr>
              <a:t> k hemoglobinu</a:t>
            </a:r>
          </a:p>
          <a:p>
            <a:pPr lvl="1">
              <a:defRPr/>
            </a:pPr>
            <a:endParaRPr lang="cs-CZ" sz="2400" dirty="0">
              <a:solidFill>
                <a:srgbClr val="FF0000"/>
              </a:solidFill>
              <a:cs typeface="Arial" charset="0"/>
            </a:endParaRPr>
          </a:p>
          <a:p>
            <a:pPr>
              <a:defRPr/>
            </a:pPr>
            <a:r>
              <a:rPr lang="cs-CZ" sz="2700" dirty="0">
                <a:cs typeface="Arial" charset="0"/>
              </a:rPr>
              <a:t>Saturace hemoglobinu v klidu 98-99 %, při zátěži mírně klesá</a:t>
            </a:r>
          </a:p>
          <a:p>
            <a:pPr>
              <a:defRPr/>
            </a:pPr>
            <a:endParaRPr lang="cs-CZ" sz="2400" dirty="0">
              <a:cs typeface="Arial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081D86-7C0D-4C41-B062-96B8D41F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D039E9-936D-438E-B5AB-D3F897F7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11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25C6A3C-28A7-4ABE-8BD4-89EB3A3FF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890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B4A6CDB-4B02-41E1-998A-47FA40E598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/>
              <a:t>Transport plynů</a:t>
            </a:r>
          </a:p>
        </p:txBody>
      </p:sp>
      <p:pic>
        <p:nvPicPr>
          <p:cNvPr id="18435" name="Picture 5" descr="skenovat0001">
            <a:extLst>
              <a:ext uri="{FF2B5EF4-FFF2-40B4-BE49-F238E27FC236}">
                <a16:creationId xmlns:a16="http://schemas.microsoft.com/office/drawing/2014/main" id="{4E339514-66C7-416D-A661-D18EB57AE1E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682" y="1340768"/>
            <a:ext cx="7416800" cy="4867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4ABEFD4-71E4-4CB3-A8A4-B74A30BB0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7B661AD-F76E-47B2-953D-BA66D3EE1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skenovat0005">
            <a:extLst>
              <a:ext uri="{FF2B5EF4-FFF2-40B4-BE49-F238E27FC236}">
                <a16:creationId xmlns:a16="http://schemas.microsoft.com/office/drawing/2014/main" id="{D13EC9E3-6EC0-4891-8DC9-F489ACE10C59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649" y="138787"/>
            <a:ext cx="6984702" cy="5909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BD6B192-3629-4AAC-8986-E2067FFED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C575F62-05BB-40D0-876D-A0D4B5DE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95A7D-6F25-4B23-8C51-B404D1B9D796}" type="slidenum">
              <a:rPr lang="cs-CZ" altLang="cs-CZ" smtClean="0"/>
              <a:pPr/>
              <a:t>13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9755CA3-84A4-4553-B859-97F072E5EF28}"/>
              </a:ext>
            </a:extLst>
          </p:cNvPr>
          <p:cNvSpPr txBox="1"/>
          <p:nvPr/>
        </p:nvSpPr>
        <p:spPr>
          <a:xfrm>
            <a:off x="5724128" y="6048574"/>
            <a:ext cx="257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 err="1"/>
              <a:t>Silbernagl</a:t>
            </a:r>
            <a:r>
              <a:rPr lang="cs-CZ" altLang="cs-CZ" sz="1400" dirty="0"/>
              <a:t> &amp; </a:t>
            </a:r>
            <a:r>
              <a:rPr lang="cs-CZ" altLang="cs-CZ" sz="1400" dirty="0" err="1"/>
              <a:t>Despopoulos</a:t>
            </a:r>
            <a:r>
              <a:rPr lang="cs-CZ" altLang="cs-CZ" sz="1400" dirty="0"/>
              <a:t> (1993)</a:t>
            </a:r>
            <a:endParaRPr lang="cs-CZ" sz="1400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8D794A1-2CB8-4862-A338-3BB721915A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71603" y="27768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skenovat0006">
            <a:extLst>
              <a:ext uri="{FF2B5EF4-FFF2-40B4-BE49-F238E27FC236}">
                <a16:creationId xmlns:a16="http://schemas.microsoft.com/office/drawing/2014/main" id="{2B153B72-0AAA-4B9B-8748-89146383B4C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6914"/>
            <a:ext cx="3852955" cy="55165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D5297D3-8F6F-454B-86CD-E5353425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CA67C51-86FA-4ABE-9FD5-07FB7D1C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95A7D-6F25-4B23-8C51-B404D1B9D796}" type="slidenum">
              <a:rPr lang="cs-CZ" altLang="cs-CZ" smtClean="0"/>
              <a:pPr/>
              <a:t>14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EC689AB-706D-4F41-923C-0D0BB2E91AA9}"/>
              </a:ext>
            </a:extLst>
          </p:cNvPr>
          <p:cNvSpPr txBox="1"/>
          <p:nvPr/>
        </p:nvSpPr>
        <p:spPr>
          <a:xfrm>
            <a:off x="4283968" y="5712122"/>
            <a:ext cx="257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 err="1"/>
              <a:t>Silbernagl</a:t>
            </a:r>
            <a:r>
              <a:rPr lang="cs-CZ" altLang="cs-CZ" sz="1400" dirty="0"/>
              <a:t> &amp; </a:t>
            </a:r>
            <a:r>
              <a:rPr lang="cs-CZ" altLang="cs-CZ" sz="1400" dirty="0" err="1"/>
              <a:t>Despopoulos</a:t>
            </a:r>
            <a:r>
              <a:rPr lang="cs-CZ" altLang="cs-CZ" sz="1400" dirty="0"/>
              <a:t> (1993)</a:t>
            </a:r>
            <a:endParaRPr lang="cs-CZ" sz="14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76BED-DA47-4EDB-BD53-E59A44B1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3. Transport O</a:t>
            </a:r>
            <a:r>
              <a:rPr lang="cs-CZ" b="1" baseline="-25000" dirty="0">
                <a:solidFill>
                  <a:srgbClr val="0070C0"/>
                </a:solidFill>
              </a:rPr>
              <a:t>2</a:t>
            </a:r>
            <a:r>
              <a:rPr lang="cs-CZ" b="1" dirty="0">
                <a:solidFill>
                  <a:srgbClr val="0070C0"/>
                </a:solidFill>
              </a:rPr>
              <a:t> a CO</a:t>
            </a:r>
            <a:r>
              <a:rPr lang="cs-CZ" b="1" baseline="-25000" dirty="0">
                <a:solidFill>
                  <a:srgbClr val="0070C0"/>
                </a:solidFill>
              </a:rPr>
              <a:t>2</a:t>
            </a:r>
            <a:r>
              <a:rPr lang="cs-CZ" b="1" dirty="0">
                <a:solidFill>
                  <a:srgbClr val="0070C0"/>
                </a:solidFill>
              </a:rPr>
              <a:t> v krvi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20C68-7584-4178-9780-0D31475CA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sz="2400" b="1" dirty="0">
                <a:cs typeface="Arial" charset="0"/>
              </a:rPr>
              <a:t>CO</a:t>
            </a:r>
            <a:r>
              <a:rPr lang="cs-CZ" sz="2400" b="1" baseline="-25000" dirty="0">
                <a:cs typeface="Arial" charset="0"/>
              </a:rPr>
              <a:t>2</a:t>
            </a:r>
            <a:r>
              <a:rPr lang="cs-CZ" sz="2400" b="1" dirty="0">
                <a:cs typeface="Arial" charset="0"/>
              </a:rPr>
              <a:t> je transportován:</a:t>
            </a:r>
          </a:p>
          <a:p>
            <a:pPr lvl="1">
              <a:defRPr/>
            </a:pPr>
            <a:r>
              <a:rPr lang="cs-CZ" sz="2400" dirty="0">
                <a:solidFill>
                  <a:srgbClr val="FF0000"/>
                </a:solidFill>
                <a:cs typeface="Arial" charset="0"/>
              </a:rPr>
              <a:t>HCO</a:t>
            </a:r>
            <a:r>
              <a:rPr lang="cs-CZ" sz="2400" baseline="-25000" dirty="0">
                <a:solidFill>
                  <a:srgbClr val="FF0000"/>
                </a:solidFill>
                <a:cs typeface="Arial" charset="0"/>
              </a:rPr>
              <a:t>3</a:t>
            </a:r>
            <a:r>
              <a:rPr lang="cs-CZ" sz="2400" baseline="30000" dirty="0">
                <a:solidFill>
                  <a:srgbClr val="FF0000"/>
                </a:solidFill>
                <a:cs typeface="Arial" charset="0"/>
              </a:rPr>
              <a:t>-</a:t>
            </a:r>
            <a:r>
              <a:rPr lang="cs-CZ" sz="2400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cs-CZ" sz="2000" dirty="0">
                <a:solidFill>
                  <a:srgbClr val="FF0000"/>
                </a:solidFill>
                <a:cs typeface="Arial" charset="0"/>
              </a:rPr>
              <a:t>(bikarbonát, hydrogenuhličitan) </a:t>
            </a:r>
            <a:r>
              <a:rPr lang="cs-CZ" sz="2400" dirty="0">
                <a:solidFill>
                  <a:srgbClr val="FF0000"/>
                </a:solidFill>
                <a:cs typeface="Arial" charset="0"/>
              </a:rPr>
              <a:t>(60-70 %)</a:t>
            </a:r>
          </a:p>
          <a:p>
            <a:pPr marL="342900" lvl="1" indent="0">
              <a:buNone/>
              <a:defRPr/>
            </a:pP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          </a:t>
            </a:r>
          </a:p>
          <a:p>
            <a:pPr marL="342900" lvl="1" indent="0">
              <a:buNone/>
              <a:defRPr/>
            </a:pP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             CO</a:t>
            </a:r>
            <a:r>
              <a:rPr lang="cs-CZ" sz="20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2</a:t>
            </a: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+ H</a:t>
            </a:r>
            <a:r>
              <a:rPr lang="cs-CZ" sz="20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2</a:t>
            </a: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O ↔ H</a:t>
            </a:r>
            <a:r>
              <a:rPr lang="cs-CZ" sz="20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2</a:t>
            </a: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CO</a:t>
            </a:r>
            <a:r>
              <a:rPr lang="cs-CZ" sz="20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3</a:t>
            </a: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 ↔ </a:t>
            </a: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</a:t>
            </a:r>
            <a:r>
              <a:rPr lang="cs-CZ" sz="20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+</a:t>
            </a: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+ HCO</a:t>
            </a:r>
            <a:r>
              <a:rPr lang="cs-CZ" sz="2000" b="1" baseline="-25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</a:t>
            </a:r>
            <a:r>
              <a:rPr lang="cs-CZ" sz="2000" b="1" baseline="40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cs-CZ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cs-CZ" sz="2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Arial" charset="0"/>
            </a:endParaRPr>
          </a:p>
          <a:p>
            <a:pPr lvl="1">
              <a:defRPr/>
            </a:pPr>
            <a:endParaRPr lang="cs-CZ" sz="2400" dirty="0">
              <a:solidFill>
                <a:srgbClr val="FF0000"/>
              </a:solidFill>
              <a:cs typeface="Arial" charset="0"/>
            </a:endParaRPr>
          </a:p>
          <a:p>
            <a:pPr lvl="1">
              <a:defRPr/>
            </a:pPr>
            <a:r>
              <a:rPr lang="cs-CZ" sz="2400" dirty="0">
                <a:solidFill>
                  <a:srgbClr val="FF0000"/>
                </a:solidFill>
                <a:cs typeface="Arial" charset="0"/>
              </a:rPr>
              <a:t>Rozpuštěný v plazmě (7-10 %)</a:t>
            </a:r>
          </a:p>
          <a:p>
            <a:pPr lvl="1">
              <a:defRPr/>
            </a:pPr>
            <a:r>
              <a:rPr lang="cs-CZ" sz="2400" dirty="0">
                <a:solidFill>
                  <a:srgbClr val="FF0000"/>
                </a:solidFill>
                <a:cs typeface="Arial" charset="0"/>
              </a:rPr>
              <a:t>Navázaný na hemoglobin</a:t>
            </a:r>
          </a:p>
          <a:p>
            <a:pPr>
              <a:defRPr/>
            </a:pPr>
            <a:endParaRPr lang="cs-CZ" sz="2400" dirty="0">
              <a:cs typeface="Arial" charset="0"/>
            </a:endParaRPr>
          </a:p>
          <a:p>
            <a:pPr>
              <a:defRPr/>
            </a:pPr>
            <a:endParaRPr lang="cs-CZ" sz="2400" dirty="0">
              <a:cs typeface="Arial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081D86-7C0D-4C41-B062-96B8D41F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D039E9-936D-438E-B5AB-D3F897F7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C2D36-47DA-424E-955B-E9389D18A17F}" type="slidenum">
              <a:rPr kumimoji="0" lang="cs-CZ" alt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cs-CZ" altLang="cs-CZ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504E25-3057-4872-97EE-32B25A684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skenovat0008">
            <a:extLst>
              <a:ext uri="{FF2B5EF4-FFF2-40B4-BE49-F238E27FC236}">
                <a16:creationId xmlns:a16="http://schemas.microsoft.com/office/drawing/2014/main" id="{3D33C104-1795-4F45-B83A-802BAA3986F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41313"/>
            <a:ext cx="7704137" cy="5983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DAFBED-DC0A-4B89-A6B2-00F749A9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B55494A-ED33-43AE-BEAC-C0B6251C2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95A7D-6F25-4B23-8C51-B404D1B9D796}" type="slidenum">
              <a:rPr lang="cs-CZ" altLang="cs-CZ" smtClean="0"/>
              <a:pPr/>
              <a:t>16</a:t>
            </a:fld>
            <a:endParaRPr lang="cs-CZ" alt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C6BBBC8-F331-4292-948C-3637DBF423FC}"/>
              </a:ext>
            </a:extLst>
          </p:cNvPr>
          <p:cNvSpPr txBox="1"/>
          <p:nvPr/>
        </p:nvSpPr>
        <p:spPr>
          <a:xfrm>
            <a:off x="5724128" y="6048574"/>
            <a:ext cx="257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 err="1"/>
              <a:t>Silbernagl</a:t>
            </a:r>
            <a:r>
              <a:rPr lang="cs-CZ" altLang="cs-CZ" sz="1400" dirty="0"/>
              <a:t> &amp; </a:t>
            </a:r>
            <a:r>
              <a:rPr lang="cs-CZ" altLang="cs-CZ" sz="1400" dirty="0" err="1"/>
              <a:t>Despopoulos</a:t>
            </a:r>
            <a:r>
              <a:rPr lang="cs-CZ" altLang="cs-CZ" sz="1400" dirty="0"/>
              <a:t> (1993)</a:t>
            </a:r>
            <a:endParaRPr lang="cs-CZ" sz="1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76BED-DA47-4EDB-BD53-E59A44B1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3. Kapilární difúze</a:t>
            </a:r>
            <a:endParaRPr lang="cs-CZ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42B20C68-7584-4178-9780-0D31475CAA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3655318" cy="4351338"/>
              </a:xfrm>
            </p:spPr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cs-CZ" sz="2400" b="1" dirty="0">
                    <a:cs typeface="Arial" charset="0"/>
                  </a:rPr>
                  <a:t>Arterio-venózní rozdíl kyslíku </a:t>
                </a:r>
                <a:r>
                  <a:rPr lang="cs-CZ" sz="2400" dirty="0">
                    <a:cs typeface="Arial" charset="0"/>
                  </a:rPr>
                  <a:t>[(a-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cs-CZ" sz="240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accPr>
                      <m:e>
                        <m:r>
                          <a:rPr lang="cs-CZ" sz="2400" b="0" i="1" smtClean="0">
                            <a:latin typeface="Cambria Math" panose="02040503050406030204" pitchFamily="18" charset="0"/>
                            <a:cs typeface="Arial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cs-CZ" sz="2400" dirty="0">
                    <a:cs typeface="Arial" charset="0"/>
                  </a:rPr>
                  <a:t>)O</a:t>
                </a:r>
                <a:r>
                  <a:rPr lang="cs-CZ" sz="2400" baseline="-25000" dirty="0">
                    <a:cs typeface="Arial" charset="0"/>
                  </a:rPr>
                  <a:t>2</a:t>
                </a:r>
                <a:r>
                  <a:rPr lang="cs-CZ" sz="2400" dirty="0">
                    <a:cs typeface="Arial" charset="0"/>
                  </a:rPr>
                  <a:t> </a:t>
                </a:r>
                <a:r>
                  <a:rPr lang="cs-CZ" sz="2400" dirty="0" err="1">
                    <a:cs typeface="Arial" charset="0"/>
                  </a:rPr>
                  <a:t>diff</a:t>
                </a:r>
                <a:r>
                  <a:rPr lang="cs-CZ" sz="2400" dirty="0">
                    <a:cs typeface="Arial" charset="0"/>
                  </a:rPr>
                  <a:t>]</a:t>
                </a:r>
              </a:p>
              <a:p>
                <a:pPr lvl="1">
                  <a:defRPr/>
                </a:pPr>
                <a:endParaRPr lang="cs-CZ" sz="2400" dirty="0">
                  <a:cs typeface="Arial" charset="0"/>
                </a:endParaRPr>
              </a:p>
              <a:p>
                <a:pPr lvl="1">
                  <a:defRPr/>
                </a:pPr>
                <a:r>
                  <a:rPr lang="cs-CZ" sz="2400" dirty="0">
                    <a:cs typeface="Arial" charset="0"/>
                  </a:rPr>
                  <a:t>Arteriální krev v klidu: </a:t>
                </a:r>
                <a:r>
                  <a:rPr lang="cs-CZ" sz="2400" dirty="0">
                    <a:solidFill>
                      <a:srgbClr val="FF0000"/>
                    </a:solidFill>
                    <a:cs typeface="Arial" charset="0"/>
                  </a:rPr>
                  <a:t>20 ml O</a:t>
                </a:r>
                <a:r>
                  <a:rPr lang="cs-CZ" sz="2400" baseline="-25000" dirty="0">
                    <a:solidFill>
                      <a:srgbClr val="FF0000"/>
                    </a:solidFill>
                    <a:cs typeface="Arial" charset="0"/>
                  </a:rPr>
                  <a:t>2</a:t>
                </a:r>
                <a:r>
                  <a:rPr lang="cs-CZ" sz="2400" dirty="0">
                    <a:solidFill>
                      <a:srgbClr val="FF0000"/>
                    </a:solidFill>
                    <a:cs typeface="Arial" charset="0"/>
                  </a:rPr>
                  <a:t> </a:t>
                </a:r>
                <a:r>
                  <a:rPr lang="cs-CZ" sz="2400" dirty="0">
                    <a:cs typeface="Arial" charset="0"/>
                  </a:rPr>
                  <a:t>/ 100 ml krve</a:t>
                </a:r>
              </a:p>
              <a:p>
                <a:pPr lvl="1">
                  <a:defRPr/>
                </a:pPr>
                <a:endParaRPr lang="cs-CZ" sz="2400" dirty="0">
                  <a:cs typeface="Arial" charset="0"/>
                </a:endParaRPr>
              </a:p>
              <a:p>
                <a:pPr lvl="1">
                  <a:defRPr/>
                </a:pPr>
                <a:r>
                  <a:rPr lang="cs-CZ" sz="2400" dirty="0">
                    <a:cs typeface="Arial" charset="0"/>
                  </a:rPr>
                  <a:t>Žilní krev v klidu: </a:t>
                </a:r>
                <a:r>
                  <a:rPr lang="cs-CZ" sz="2400" dirty="0">
                    <a:solidFill>
                      <a:srgbClr val="FF0000"/>
                    </a:solidFill>
                    <a:cs typeface="Arial" charset="0"/>
                  </a:rPr>
                  <a:t>15-16 ml O</a:t>
                </a:r>
                <a:r>
                  <a:rPr lang="cs-CZ" sz="2400" baseline="-25000" dirty="0">
                    <a:solidFill>
                      <a:srgbClr val="FF0000"/>
                    </a:solidFill>
                    <a:cs typeface="Arial" charset="0"/>
                  </a:rPr>
                  <a:t>2</a:t>
                </a:r>
                <a:r>
                  <a:rPr lang="cs-CZ" sz="2400" dirty="0">
                    <a:solidFill>
                      <a:srgbClr val="FF0000"/>
                    </a:solidFill>
                    <a:cs typeface="Arial" charset="0"/>
                  </a:rPr>
                  <a:t> </a:t>
                </a:r>
                <a:r>
                  <a:rPr lang="cs-CZ" sz="2400" dirty="0">
                    <a:cs typeface="Arial" charset="0"/>
                  </a:rPr>
                  <a:t>/ 100 ml krve</a:t>
                </a:r>
              </a:p>
              <a:p>
                <a:pPr>
                  <a:defRPr/>
                </a:pPr>
                <a:endParaRPr lang="cs-CZ" sz="2400" dirty="0">
                  <a:cs typeface="Arial" charset="0"/>
                </a:endParaRPr>
              </a:p>
            </p:txBody>
          </p:sp>
        </mc:Choice>
        <mc:Fallback xmlns="">
          <p:sp>
            <p:nvSpPr>
              <p:cNvPr id="3" name="Zástupný symbol pro obsah 2">
                <a:extLst>
                  <a:ext uri="{FF2B5EF4-FFF2-40B4-BE49-F238E27FC236}">
                    <a16:creationId xmlns:a16="http://schemas.microsoft.com/office/drawing/2014/main" id="{42B20C68-7584-4178-9780-0D31475CAA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3655318" cy="4351338"/>
              </a:xfrm>
              <a:blipFill>
                <a:blip r:embed="rId4"/>
                <a:stretch>
                  <a:fillRect l="-2167" t="-196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081D86-7C0D-4C41-B062-96B8D41F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D039E9-936D-438E-B5AB-D3F897F7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CC2D36-47DA-424E-955B-E9389D18A17F}" type="slidenum">
              <a:rPr kumimoji="0" lang="cs-CZ" altLang="cs-CZ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cs-CZ" altLang="cs-CZ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Zástupný symbol pro obsah 6">
            <a:extLst>
              <a:ext uri="{FF2B5EF4-FFF2-40B4-BE49-F238E27FC236}">
                <a16:creationId xmlns:a16="http://schemas.microsoft.com/office/drawing/2014/main" id="{7129D780-D1B5-4397-85F3-5E49FE3A6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992356"/>
            <a:ext cx="4579753" cy="488491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7915637-33ED-46F2-A962-58EC7592EACF}"/>
              </a:ext>
            </a:extLst>
          </p:cNvPr>
          <p:cNvSpPr txBox="1"/>
          <p:nvPr/>
        </p:nvSpPr>
        <p:spPr>
          <a:xfrm>
            <a:off x="7222502" y="5889089"/>
            <a:ext cx="16412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Kenney</a:t>
            </a:r>
            <a:r>
              <a:rPr lang="cs-CZ" sz="1400" dirty="0"/>
              <a:t> et al. (2020)</a:t>
            </a:r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9EE3633-C84B-4A91-99E1-608EB7047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46709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8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kenovat0003">
            <a:extLst>
              <a:ext uri="{FF2B5EF4-FFF2-40B4-BE49-F238E27FC236}">
                <a16:creationId xmlns:a16="http://schemas.microsoft.com/office/drawing/2014/main" id="{75D308E5-35CF-4E70-A597-BD88085A255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12776"/>
            <a:ext cx="6471968" cy="403244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8B8FE1-6A03-4955-93CE-6DFEB89A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C05924E-40C5-49BC-88F9-4166F0DB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95A7D-6F25-4B23-8C51-B404D1B9D796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39B53A49-4408-4C8E-8C03-2379A2926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>
                <a:solidFill>
                  <a:srgbClr val="0070C0"/>
                </a:solidFill>
              </a:rPr>
              <a:t>Regulace dýchání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E737A6A5-2B3A-4E65-A5D7-DA5CFEAD510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u="sng" dirty="0"/>
              <a:t>Dva oddělené regulační mechanismy:</a:t>
            </a:r>
          </a:p>
          <a:p>
            <a:pPr eaLnBrk="1" hangingPunct="1">
              <a:defRPr/>
            </a:pPr>
            <a:r>
              <a:rPr lang="cs-CZ" b="1" dirty="0"/>
              <a:t>volní regulace - mozková kůra</a:t>
            </a:r>
          </a:p>
          <a:p>
            <a:pPr eaLnBrk="1" hangingPunct="1">
              <a:defRPr/>
            </a:pPr>
            <a:r>
              <a:rPr lang="cs-CZ" b="1" dirty="0"/>
              <a:t>automaticita - prodloužená mícha a most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rytmické výboje z mozku vyvolávající spontánní dýchání jsou regulovány změnami </a:t>
            </a:r>
            <a:r>
              <a:rPr lang="cs-CZ" b="1" dirty="0"/>
              <a:t>PO</a:t>
            </a:r>
            <a:r>
              <a:rPr lang="cs-CZ" b="1" baseline="-25000" dirty="0"/>
              <a:t>2</a:t>
            </a:r>
            <a:r>
              <a:rPr lang="cs-CZ" b="1" dirty="0"/>
              <a:t>, PCO</a:t>
            </a:r>
            <a:r>
              <a:rPr lang="cs-CZ" b="1" baseline="-25000" dirty="0"/>
              <a:t>2</a:t>
            </a:r>
            <a:r>
              <a:rPr lang="cs-CZ" b="1" dirty="0"/>
              <a:t> a koncentrací H</a:t>
            </a:r>
            <a:r>
              <a:rPr lang="cs-CZ" b="1" baseline="30000" dirty="0"/>
              <a:t>+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chemoreceptory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vůlí lze dýchání zastavit, ale nakonec je volní úsilí vždy překonáno jako následek zvýšení arteriálního PCO</a:t>
            </a:r>
            <a:r>
              <a:rPr lang="cs-CZ" baseline="-25000" dirty="0"/>
              <a:t>2</a:t>
            </a:r>
            <a:r>
              <a:rPr lang="cs-CZ" dirty="0"/>
              <a:t> a poklesu PO</a:t>
            </a:r>
            <a:r>
              <a:rPr lang="cs-CZ" baseline="-25000" dirty="0"/>
              <a:t>2</a:t>
            </a:r>
            <a:endParaRPr lang="cs-CZ" dirty="0"/>
          </a:p>
          <a:p>
            <a:pPr eaLnBrk="1" hangingPunct="1">
              <a:defRPr/>
            </a:pPr>
            <a:endParaRPr lang="cs-CZ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CF6C613-6BC7-4BAE-8E08-FA852D504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7BD9974-3084-46AC-B42B-C65FC2A1A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19</a:t>
            </a:fld>
            <a:endParaRPr lang="cs-CZ" altLang="cs-CZ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5A156B2-6E99-4A6D-8AE7-56882E294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9239" y="11263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CB9A9D-6E5B-4DA2-BC9B-CB819CF48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800" u="sng" dirty="0">
                <a:effectLst/>
              </a:rPr>
              <a:t>Klíčová slova: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E81E78-06F0-4992-AFCE-43586CF75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2926682" cy="3263504"/>
          </a:xfrm>
        </p:spPr>
        <p:txBody>
          <a:bodyPr>
            <a:normAutofit/>
          </a:bodyPr>
          <a:lstStyle/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Alveoly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 err="1"/>
              <a:t>Arterio</a:t>
            </a:r>
            <a:r>
              <a:rPr lang="cs-CZ" sz="1125" dirty="0"/>
              <a:t>-venózní rozdíl O</a:t>
            </a:r>
            <a:r>
              <a:rPr lang="cs-CZ" sz="1125" baseline="-25000" dirty="0"/>
              <a:t>2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Mrtvý prostor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Externí/interní respirace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Inspirace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Myoglobin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Parciální tlak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Plicní difúze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Plicní ventilace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Reziduální objem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r>
              <a:rPr lang="cs-CZ" sz="1125" dirty="0"/>
              <a:t>Respirační centrum</a:t>
            </a:r>
          </a:p>
          <a:p>
            <a:pPr>
              <a:buClrTx/>
              <a:buFont typeface="Arial" panose="020B0604020202020204" pitchFamily="34" charset="0"/>
              <a:buChar char="•"/>
            </a:pPr>
            <a:endParaRPr lang="cs-CZ" sz="1125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078DD5A6-825C-470B-A6C5-6180E6589192}"/>
              </a:ext>
            </a:extLst>
          </p:cNvPr>
          <p:cNvSpPr txBox="1">
            <a:spLocks/>
          </p:cNvSpPr>
          <p:nvPr/>
        </p:nvSpPr>
        <p:spPr>
          <a:xfrm>
            <a:off x="3555331" y="2224087"/>
            <a:ext cx="2926682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25" dirty="0"/>
              <a:t>Hemoglobin</a:t>
            </a:r>
          </a:p>
          <a:p>
            <a:r>
              <a:rPr lang="cs-CZ" sz="1125" dirty="0"/>
              <a:t>Dechový objem</a:t>
            </a:r>
          </a:p>
          <a:p>
            <a:r>
              <a:rPr lang="cs-CZ" sz="1125" dirty="0"/>
              <a:t>Acidobazická rovnováha</a:t>
            </a:r>
          </a:p>
          <a:p>
            <a:r>
              <a:rPr lang="cs-CZ" sz="1125" dirty="0" err="1"/>
              <a:t>Pufrovací</a:t>
            </a:r>
            <a:r>
              <a:rPr lang="cs-CZ" sz="1125" dirty="0"/>
              <a:t> systém</a:t>
            </a:r>
          </a:p>
          <a:p>
            <a:r>
              <a:rPr lang="cs-CZ" sz="1125" dirty="0"/>
              <a:t>Dechový objem</a:t>
            </a:r>
          </a:p>
          <a:p>
            <a:r>
              <a:rPr lang="cs-CZ" sz="1125" dirty="0"/>
              <a:t>Celková plicní kapacita</a:t>
            </a:r>
          </a:p>
          <a:p>
            <a:r>
              <a:rPr lang="cs-CZ" sz="1125" dirty="0"/>
              <a:t>Vitální kapacita</a:t>
            </a:r>
          </a:p>
          <a:p>
            <a:r>
              <a:rPr lang="cs-CZ" sz="1125" dirty="0"/>
              <a:t>Minutová ventilace</a:t>
            </a:r>
          </a:p>
          <a:p>
            <a:endParaRPr lang="cs-CZ" sz="1125" dirty="0"/>
          </a:p>
          <a:p>
            <a:endParaRPr lang="cs-CZ" sz="1125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9C382FC-16E7-455E-B1E7-881F2353A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Doc. PhDr. Lukáš Cipryan, Ph.D.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8710687-B028-48C3-811F-B0C1D4F3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BCFE-A7E0-4BA4-A772-D46B64868DB4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95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14FFE7-2DEF-4380-9EDE-9472D2268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6234"/>
            <a:ext cx="7886700" cy="4113739"/>
          </a:xfrm>
        </p:spPr>
        <p:txBody>
          <a:bodyPr>
            <a:normAutofit fontScale="92500"/>
          </a:bodyPr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cs-CZ" b="1" dirty="0">
                <a:effectLst/>
                <a:latin typeface="Arial" charset="0"/>
              </a:rPr>
              <a:t>Zdroje:</a:t>
            </a:r>
          </a:p>
          <a:p>
            <a:pPr>
              <a:buClr>
                <a:schemeClr val="tx1"/>
              </a:buClr>
              <a:buFontTx/>
              <a:buChar char="•"/>
              <a:defRPr/>
            </a:pPr>
            <a:endParaRPr lang="cs-CZ" b="1" dirty="0">
              <a:effectLst/>
              <a:latin typeface="Arial" charset="0"/>
            </a:endParaRPr>
          </a:p>
          <a:p>
            <a:pPr marL="0" indent="0" algn="just">
              <a:buClr>
                <a:schemeClr val="tx1"/>
              </a:buClr>
              <a:buNone/>
              <a:defRPr/>
            </a:pPr>
            <a:r>
              <a:rPr lang="cs-CZ" dirty="0">
                <a:effectLst/>
              </a:rPr>
              <a:t>KENNEY, W. L., WILMORE, J. H., COSTILL, D. L., </a:t>
            </a:r>
            <a:r>
              <a:rPr lang="cs-CZ" i="1" dirty="0" err="1">
                <a:effectLst/>
              </a:rPr>
              <a:t>Physiology</a:t>
            </a:r>
            <a:r>
              <a:rPr lang="cs-CZ" i="1" dirty="0">
                <a:effectLst/>
              </a:rPr>
              <a:t> </a:t>
            </a:r>
            <a:r>
              <a:rPr lang="cs-CZ" i="1" dirty="0" err="1">
                <a:effectLst/>
              </a:rPr>
              <a:t>of</a:t>
            </a:r>
            <a:r>
              <a:rPr lang="cs-CZ" i="1" dirty="0">
                <a:effectLst/>
              </a:rPr>
              <a:t> Sport and </a:t>
            </a:r>
            <a:r>
              <a:rPr lang="cs-CZ" i="1" dirty="0" err="1">
                <a:effectLst/>
              </a:rPr>
              <a:t>Exercise</a:t>
            </a:r>
            <a:r>
              <a:rPr lang="cs-CZ" i="1" dirty="0">
                <a:effectLst/>
              </a:rPr>
              <a:t>. 7. vyd.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Champaign</a:t>
            </a:r>
            <a:r>
              <a:rPr lang="cs-CZ" dirty="0">
                <a:effectLst/>
              </a:rPr>
              <a:t>: </a:t>
            </a:r>
            <a:r>
              <a:rPr lang="cs-CZ" dirty="0" err="1">
                <a:effectLst/>
              </a:rPr>
              <a:t>Human</a:t>
            </a:r>
            <a:r>
              <a:rPr lang="cs-CZ" dirty="0">
                <a:effectLst/>
              </a:rPr>
              <a:t> </a:t>
            </a:r>
            <a:r>
              <a:rPr lang="cs-CZ" dirty="0" err="1">
                <a:effectLst/>
              </a:rPr>
              <a:t>Kinetics</a:t>
            </a:r>
            <a:r>
              <a:rPr lang="cs-CZ" dirty="0">
                <a:effectLst/>
              </a:rPr>
              <a:t>, 2020. ISBN 978-1-4925-7229-9. </a:t>
            </a:r>
          </a:p>
          <a:p>
            <a:pPr marL="0" indent="0" algn="just">
              <a:buClr>
                <a:schemeClr val="tx1"/>
              </a:buClr>
              <a:buNone/>
              <a:defRPr/>
            </a:pPr>
            <a:r>
              <a:rPr lang="cs-CZ" dirty="0">
                <a:effectLst/>
              </a:rPr>
              <a:t>Rokyta et al. (2015). Fyziologie a patologická fyziologie pro klinickou praxi. Praha: GRADA </a:t>
            </a:r>
            <a:r>
              <a:rPr lang="cs-CZ" dirty="0" err="1">
                <a:effectLst/>
              </a:rPr>
              <a:t>Publishing</a:t>
            </a:r>
            <a:r>
              <a:rPr lang="cs-CZ" dirty="0">
                <a:effectLst/>
              </a:rPr>
              <a:t>.</a:t>
            </a:r>
          </a:p>
          <a:p>
            <a:pPr marL="0" indent="0" algn="just">
              <a:buClr>
                <a:schemeClr val="tx1"/>
              </a:buClr>
              <a:buNone/>
              <a:defRPr/>
            </a:pPr>
            <a:r>
              <a:rPr lang="cs-CZ" altLang="cs-CZ" dirty="0" err="1">
                <a:effectLst/>
              </a:rPr>
              <a:t>Silbernagl</a:t>
            </a:r>
            <a:r>
              <a:rPr lang="cs-CZ" altLang="cs-CZ" dirty="0">
                <a:effectLst/>
              </a:rPr>
              <a:t>, S., &amp; </a:t>
            </a:r>
            <a:r>
              <a:rPr lang="cs-CZ" altLang="cs-CZ" dirty="0" err="1">
                <a:effectLst/>
              </a:rPr>
              <a:t>Despopoulos</a:t>
            </a:r>
            <a:r>
              <a:rPr lang="cs-CZ" altLang="cs-CZ" dirty="0">
                <a:effectLst/>
              </a:rPr>
              <a:t>, A. (1993). </a:t>
            </a:r>
            <a:r>
              <a:rPr lang="cs-CZ" altLang="cs-CZ" i="1" dirty="0">
                <a:effectLst/>
              </a:rPr>
              <a:t>Atlas fyziologie člověka.</a:t>
            </a:r>
            <a:r>
              <a:rPr lang="cs-CZ" altLang="cs-CZ" dirty="0">
                <a:effectLst/>
              </a:rPr>
              <a:t> Praha: </a:t>
            </a:r>
            <a:r>
              <a:rPr lang="cs-CZ" altLang="cs-CZ" dirty="0" err="1">
                <a:effectLst/>
              </a:rPr>
              <a:t>Grada</a:t>
            </a:r>
            <a:r>
              <a:rPr lang="cs-CZ" altLang="cs-CZ" dirty="0">
                <a:effectLst/>
              </a:rPr>
              <a:t> Avicenum</a:t>
            </a:r>
          </a:p>
          <a:p>
            <a:pPr marL="0" indent="0" algn="just">
              <a:buClr>
                <a:schemeClr val="tx1"/>
              </a:buClr>
              <a:buNone/>
              <a:defRPr/>
            </a:pPr>
            <a:r>
              <a:rPr lang="cs-CZ" altLang="cs-CZ" dirty="0" err="1">
                <a:effectLst/>
              </a:rPr>
              <a:t>Koolman</a:t>
            </a:r>
            <a:r>
              <a:rPr lang="cs-CZ" altLang="cs-CZ" dirty="0">
                <a:effectLst/>
              </a:rPr>
              <a:t>, J., Klaus-Heinrich, R.(2012). </a:t>
            </a:r>
            <a:r>
              <a:rPr lang="cs-CZ" altLang="cs-CZ" i="1" dirty="0">
                <a:effectLst/>
              </a:rPr>
              <a:t>Barevný atlas biochemie </a:t>
            </a:r>
            <a:r>
              <a:rPr lang="cs-CZ" altLang="cs-CZ" dirty="0">
                <a:effectLst/>
              </a:rPr>
              <a:t>(Překlad 4. vydání). Praha: </a:t>
            </a:r>
            <a:r>
              <a:rPr lang="cs-CZ" altLang="cs-CZ" dirty="0" err="1">
                <a:effectLst/>
              </a:rPr>
              <a:t>Grada</a:t>
            </a:r>
            <a:r>
              <a:rPr lang="cs-CZ" altLang="cs-CZ" dirty="0">
                <a:effectLst/>
              </a:rPr>
              <a:t> </a:t>
            </a:r>
            <a:r>
              <a:rPr lang="cs-CZ" altLang="cs-CZ" dirty="0" err="1">
                <a:effectLst/>
              </a:rPr>
              <a:t>Publishing</a:t>
            </a:r>
            <a:r>
              <a:rPr lang="cs-CZ" altLang="cs-CZ" dirty="0">
                <a:effectLst/>
              </a:rPr>
              <a:t>, a.s.</a:t>
            </a:r>
          </a:p>
          <a:p>
            <a:pPr marL="0" indent="0" algn="just">
              <a:buClr>
                <a:schemeClr val="tx1"/>
              </a:buClr>
              <a:buNone/>
              <a:defRPr/>
            </a:pPr>
            <a:r>
              <a:rPr lang="cs-CZ" dirty="0" err="1">
                <a:effectLst/>
                <a:latin typeface="Arial" charset="0"/>
              </a:rPr>
              <a:t>Ganong</a:t>
            </a:r>
            <a:r>
              <a:rPr lang="cs-CZ" dirty="0">
                <a:effectLst/>
                <a:latin typeface="Arial" charset="0"/>
              </a:rPr>
              <a:t>, W. F. (2005). Přehled lékařské fyziologie. Praha: </a:t>
            </a:r>
            <a:r>
              <a:rPr lang="cs-CZ" dirty="0" err="1">
                <a:effectLst/>
                <a:latin typeface="Arial" charset="0"/>
              </a:rPr>
              <a:t>Galén</a:t>
            </a:r>
            <a:r>
              <a:rPr lang="cs-CZ" dirty="0">
                <a:effectLst/>
                <a:latin typeface="Arial" charset="0"/>
              </a:rPr>
              <a:t>.</a:t>
            </a:r>
          </a:p>
          <a:p>
            <a:pPr marL="0" indent="0" algn="just">
              <a:buClr>
                <a:schemeClr val="tx1"/>
              </a:buClr>
              <a:buNone/>
              <a:defRPr/>
            </a:pPr>
            <a:r>
              <a:rPr lang="cs-CZ" altLang="cs-CZ" dirty="0">
                <a:effectLst/>
              </a:rPr>
              <a:t>Matouš, B. (2010). Základy lékařské chemie a biochemie. Praha: </a:t>
            </a:r>
            <a:r>
              <a:rPr lang="cs-CZ" altLang="cs-CZ" dirty="0" err="1">
                <a:effectLst/>
              </a:rPr>
              <a:t>Galén</a:t>
            </a:r>
            <a:r>
              <a:rPr lang="cs-CZ" altLang="cs-CZ" dirty="0">
                <a:effectLst/>
              </a:rPr>
              <a:t>.</a:t>
            </a:r>
          </a:p>
          <a:p>
            <a:pPr algn="just">
              <a:buClr>
                <a:schemeClr val="tx1"/>
              </a:buClr>
              <a:defRPr/>
            </a:pPr>
            <a:endParaRPr lang="cs-CZ" altLang="cs-CZ" dirty="0"/>
          </a:p>
          <a:p>
            <a:pPr algn="just">
              <a:buClr>
                <a:schemeClr val="tx1"/>
              </a:buClr>
              <a:defRPr/>
            </a:pPr>
            <a:endParaRPr lang="cs-CZ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7B93CD7-1626-48E7-B5CE-458ABFC2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E9C6038-8ED5-4A0A-AE88-42F78634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BCFE-A7E0-4BA4-A772-D46B64868DB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041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F11EB2-7918-4F13-A58F-5F282E0F8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1800" u="sng" dirty="0">
                <a:effectLst/>
              </a:rPr>
              <a:t>Klíčové otázky: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B9B0CA-311F-4EC9-B9C5-E2B89E648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6792"/>
            <a:ext cx="7886700" cy="393318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</a:rPr>
              <a:t>Vysvětlete rozdíl mezi externí a interní respirací.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/>
              <a:t>Vysvětlete mechaniku dýchání, resp. jak proudí vzduch dovnitř a ven z plic?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</a:rPr>
              <a:t>Definuj</a:t>
            </a:r>
            <a:r>
              <a:rPr lang="cs-CZ" sz="1800" dirty="0"/>
              <a:t> statické plicní objemy.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</a:rPr>
              <a:t>Definuj dynamické plicní objemy.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/>
              <a:t>Co je to spirometr a k </a:t>
            </a:r>
            <a:r>
              <a:rPr lang="cs-CZ" sz="1800"/>
              <a:t>čemu slouží?</a:t>
            </a:r>
            <a:endParaRPr lang="cs-CZ" sz="18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/>
              <a:t>Vysvětli pojem parciální tlak jednotlivých plynů a jak to souvisí s plicní difúzí?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</a:rPr>
              <a:t>Jak jsou </a:t>
            </a:r>
            <a:r>
              <a:rPr lang="cs-CZ" sz="1800" dirty="0"/>
              <a:t>O</a:t>
            </a:r>
            <a:r>
              <a:rPr lang="cs-CZ" sz="1800" baseline="-25000" dirty="0"/>
              <a:t>2</a:t>
            </a:r>
            <a:r>
              <a:rPr lang="cs-CZ" sz="1800" dirty="0"/>
              <a:t> a CO</a:t>
            </a:r>
            <a:r>
              <a:rPr lang="cs-CZ" sz="1800" baseline="-25000" dirty="0"/>
              <a:t>2</a:t>
            </a:r>
            <a:r>
              <a:rPr lang="cs-CZ" sz="1800" dirty="0"/>
              <a:t> transportovány krví?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</a:rPr>
              <a:t>Co je to </a:t>
            </a:r>
            <a:r>
              <a:rPr lang="cs-CZ" sz="1800" dirty="0" err="1">
                <a:effectLst/>
              </a:rPr>
              <a:t>arterio</a:t>
            </a:r>
            <a:r>
              <a:rPr lang="cs-CZ" sz="1800" dirty="0">
                <a:effectLst/>
              </a:rPr>
              <a:t>-venózní rozdíl kyslíku</a:t>
            </a:r>
            <a:r>
              <a:rPr lang="cs-CZ" sz="1800" dirty="0"/>
              <a:t>? Mění se nějak při zatížení?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effectLst/>
              </a:rPr>
              <a:t>Vysvětli regulaci ventilace.</a:t>
            </a:r>
          </a:p>
          <a:p>
            <a:pPr marL="0" indent="0">
              <a:buNone/>
            </a:pPr>
            <a:endParaRPr lang="cs-CZ" sz="1800" dirty="0"/>
          </a:p>
          <a:p>
            <a:endParaRPr lang="cs-CZ" sz="1800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8C177D4-8DD5-4193-B1CA-46928F411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80CC052-960D-4914-8BE6-D4A251656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4BCFE-A7E0-4BA4-A772-D46B64868DB4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0458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E434E9-1E95-4DE1-BCD0-B53A893A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0070C0"/>
                </a:solidFill>
              </a:rPr>
              <a:t>Transportní systém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4D6A4C-15AF-402F-B6B4-5430D096E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b="1" dirty="0"/>
              <a:t>Plicní ventilace (dýchání)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/>
              <a:t>Plicní difúze </a:t>
            </a:r>
            <a:r>
              <a:rPr lang="cs-CZ" sz="2400" dirty="0"/>
              <a:t>– výměna O</a:t>
            </a:r>
            <a:r>
              <a:rPr lang="cs-CZ" sz="2400" baseline="-25000" dirty="0"/>
              <a:t>2</a:t>
            </a:r>
            <a:r>
              <a:rPr lang="cs-CZ" sz="2400" dirty="0"/>
              <a:t> a CO</a:t>
            </a:r>
            <a:r>
              <a:rPr lang="cs-CZ" sz="2400" baseline="-25000" dirty="0"/>
              <a:t>2</a:t>
            </a:r>
            <a:r>
              <a:rPr lang="cs-CZ" sz="2400" dirty="0"/>
              <a:t> mezi plícemi a krví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/>
              <a:t>Transport O</a:t>
            </a:r>
            <a:r>
              <a:rPr lang="cs-CZ" sz="2400" b="1" baseline="-25000" dirty="0"/>
              <a:t>2</a:t>
            </a:r>
            <a:r>
              <a:rPr lang="cs-CZ" sz="2400" b="1" dirty="0"/>
              <a:t> a CO</a:t>
            </a:r>
            <a:r>
              <a:rPr lang="cs-CZ" sz="2400" b="1" baseline="-25000" dirty="0"/>
              <a:t>2</a:t>
            </a:r>
            <a:r>
              <a:rPr lang="cs-CZ" sz="2400" b="1" dirty="0"/>
              <a:t> v krvi</a:t>
            </a:r>
          </a:p>
          <a:p>
            <a:pPr marL="457200" indent="-457200">
              <a:buFont typeface="+mj-lt"/>
              <a:buAutoNum type="arabicPeriod"/>
            </a:pPr>
            <a:endParaRPr lang="cs-CZ" sz="2400" dirty="0"/>
          </a:p>
          <a:p>
            <a:pPr marL="457200" indent="-457200">
              <a:buFont typeface="+mj-lt"/>
              <a:buAutoNum type="arabicPeriod"/>
            </a:pPr>
            <a:r>
              <a:rPr lang="cs-CZ" sz="2400" b="1" dirty="0"/>
              <a:t>Kapilární difúze </a:t>
            </a:r>
            <a:r>
              <a:rPr lang="cs-CZ" sz="2400" dirty="0"/>
              <a:t>– výměna O</a:t>
            </a:r>
            <a:r>
              <a:rPr lang="cs-CZ" sz="2400" baseline="-25000" dirty="0"/>
              <a:t>2</a:t>
            </a:r>
            <a:r>
              <a:rPr lang="cs-CZ" sz="2400" dirty="0"/>
              <a:t> a CO</a:t>
            </a:r>
            <a:r>
              <a:rPr lang="cs-CZ" sz="2400" baseline="-25000" dirty="0"/>
              <a:t>2</a:t>
            </a:r>
            <a:r>
              <a:rPr lang="cs-CZ" sz="2400" dirty="0"/>
              <a:t> mezi kapilární krví a tkáněmi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5C417-2971-4AD8-BB97-D4A66F8B6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1C8D404-2E8B-4E7D-A411-B641E7F33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4</a:t>
            </a:fld>
            <a:endParaRPr lang="cs-CZ" altLang="cs-CZ"/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5B7DE883-72ED-4227-9432-1BD52F724E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30139" y="1000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76BED-DA47-4EDB-BD53-E59A44B1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1. Plicní ventilace (dýchání)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20C68-7584-4178-9780-0D31475CA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cs-CZ" sz="2400" dirty="0"/>
              <a:t>nos / ústa – hltan (</a:t>
            </a:r>
            <a:r>
              <a:rPr lang="cs-CZ" sz="2400" dirty="0" err="1"/>
              <a:t>pharynx</a:t>
            </a:r>
            <a:r>
              <a:rPr lang="cs-CZ" sz="2400" dirty="0"/>
              <a:t>) – hrtan (larynx) – průdušnice (trachea) – průdušky (bronchy) – průdušinky (bronchioly) – </a:t>
            </a:r>
            <a:r>
              <a:rPr lang="cs-CZ" sz="2400" dirty="0" err="1"/>
              <a:t>plícní</a:t>
            </a:r>
            <a:r>
              <a:rPr lang="cs-CZ" sz="2400" dirty="0"/>
              <a:t> sklípky (alveoly)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sz="2000" dirty="0"/>
              <a:t>alveoly jsou obklopeny plicními kapilárami</a:t>
            </a:r>
          </a:p>
          <a:p>
            <a:pPr>
              <a:defRPr/>
            </a:pPr>
            <a:endParaRPr lang="cs-CZ" sz="900" dirty="0"/>
          </a:p>
          <a:p>
            <a:pPr>
              <a:defRPr/>
            </a:pPr>
            <a:r>
              <a:rPr lang="cs-CZ" sz="2000" dirty="0"/>
              <a:t>člověk má asi 300 miliónů alveolů</a:t>
            </a:r>
          </a:p>
          <a:p>
            <a:pPr>
              <a:defRPr/>
            </a:pPr>
            <a:endParaRPr lang="cs-CZ" sz="900" dirty="0"/>
          </a:p>
          <a:p>
            <a:pPr>
              <a:defRPr/>
            </a:pPr>
            <a:r>
              <a:rPr lang="cs-CZ" sz="2000" dirty="0"/>
              <a:t>výměna O</a:t>
            </a:r>
            <a:r>
              <a:rPr lang="cs-CZ" sz="2000" baseline="-25000" dirty="0"/>
              <a:t>2</a:t>
            </a:r>
            <a:r>
              <a:rPr lang="cs-CZ" sz="2000" dirty="0"/>
              <a:t> a CO</a:t>
            </a:r>
            <a:r>
              <a:rPr lang="cs-CZ" sz="2000" baseline="-25000" dirty="0"/>
              <a:t>2</a:t>
            </a:r>
            <a:r>
              <a:rPr lang="cs-CZ" sz="2000" dirty="0"/>
              <a:t> mezi vzduchem a krví probíhá v plících na ploše cca 70-90 m</a:t>
            </a:r>
            <a:r>
              <a:rPr lang="cs-CZ" sz="2000" baseline="30000" dirty="0"/>
              <a:t>2</a:t>
            </a:r>
          </a:p>
          <a:p>
            <a:pPr>
              <a:defRPr/>
            </a:pPr>
            <a:endParaRPr lang="cs-CZ" sz="2000" baseline="30000" dirty="0"/>
          </a:p>
          <a:p>
            <a:pPr>
              <a:defRPr/>
            </a:pPr>
            <a:r>
              <a:rPr lang="cs-CZ" sz="2000" dirty="0"/>
              <a:t>šířka tkáně oddělující vzduch a krev 0,2-0,7 </a:t>
            </a:r>
            <a:r>
              <a:rPr lang="el-GR" sz="2000" dirty="0">
                <a:cs typeface="Arial" charset="0"/>
              </a:rPr>
              <a:t>μ</a:t>
            </a:r>
            <a:r>
              <a:rPr lang="cs-CZ" sz="2000" dirty="0">
                <a:cs typeface="Arial" charset="0"/>
              </a:rPr>
              <a:t>m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081D86-7C0D-4C41-B062-96B8D41F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D039E9-936D-438E-B5AB-D3F897F7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5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B64B9F6-F278-4E52-A229-13149438E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81850" y="723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55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476BED-DA47-4EDB-BD53-E59A44B1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1. Plicní ventilace (dýchání)</a:t>
            </a: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B20C68-7584-4178-9780-0D31475CAA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cs-CZ" sz="2400" b="1" dirty="0"/>
              <a:t>INSPIRACE</a:t>
            </a:r>
          </a:p>
          <a:p>
            <a:pPr>
              <a:defRPr/>
            </a:pPr>
            <a:r>
              <a:rPr lang="cs-CZ" sz="2400" dirty="0">
                <a:cs typeface="Arial" charset="0"/>
              </a:rPr>
              <a:t>Aktivní pohyb dýchacích svalů</a:t>
            </a:r>
          </a:p>
          <a:p>
            <a:pPr>
              <a:defRPr/>
            </a:pPr>
            <a:endParaRPr lang="cs-CZ" sz="2400" dirty="0">
              <a:cs typeface="Arial" charset="0"/>
            </a:endParaRPr>
          </a:p>
          <a:p>
            <a:pPr marL="0" indent="0">
              <a:buNone/>
              <a:defRPr/>
            </a:pPr>
            <a:r>
              <a:rPr lang="cs-CZ" sz="2400" b="1" dirty="0">
                <a:cs typeface="Arial" charset="0"/>
              </a:rPr>
              <a:t>EXPIRACE</a:t>
            </a:r>
          </a:p>
          <a:p>
            <a:pPr>
              <a:defRPr/>
            </a:pPr>
            <a:r>
              <a:rPr lang="cs-CZ" sz="2400" dirty="0">
                <a:cs typeface="Arial" charset="0"/>
              </a:rPr>
              <a:t>Pasivní proces</a:t>
            </a:r>
          </a:p>
          <a:p>
            <a:pPr>
              <a:defRPr/>
            </a:pPr>
            <a:endParaRPr lang="cs-CZ" sz="2400" dirty="0">
              <a:cs typeface="Arial" charset="0"/>
            </a:endParaRPr>
          </a:p>
          <a:p>
            <a:pPr>
              <a:defRPr/>
            </a:pPr>
            <a:r>
              <a:rPr lang="cs-CZ" sz="2400" dirty="0">
                <a:cs typeface="Arial" charset="0"/>
              </a:rPr>
              <a:t>změny tlaku v plicích během dýchání: </a:t>
            </a:r>
            <a:r>
              <a:rPr lang="cs-CZ" sz="2400" b="1" dirty="0">
                <a:cs typeface="Arial" charset="0"/>
              </a:rPr>
              <a:t>~ 2 </a:t>
            </a:r>
            <a:r>
              <a:rPr lang="cs-CZ" sz="2400" b="1" dirty="0" err="1">
                <a:cs typeface="Arial" charset="0"/>
              </a:rPr>
              <a:t>mmHg</a:t>
            </a:r>
            <a:r>
              <a:rPr lang="cs-CZ" sz="2400" b="1" dirty="0">
                <a:cs typeface="Arial" charset="0"/>
              </a:rPr>
              <a:t> až 80-100 </a:t>
            </a:r>
            <a:r>
              <a:rPr lang="cs-CZ" sz="2400" b="1" dirty="0" err="1">
                <a:cs typeface="Arial" charset="0"/>
              </a:rPr>
              <a:t>mmHg</a:t>
            </a:r>
            <a:endParaRPr lang="cs-CZ" sz="2000" b="1" dirty="0">
              <a:cs typeface="Arial" charset="0"/>
            </a:endParaRP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5081D86-7C0D-4C41-B062-96B8D41F6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BD039E9-936D-438E-B5AB-D3F897F7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6</a:t>
            </a:fld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F4207FF-9C92-4B34-95DD-F8B3F0F72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7050" y="1260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D4E6143D-3661-4D97-A68A-74CD5B7193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759618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/>
              <a:t>Statické plicní objemy</a:t>
            </a:r>
          </a:p>
        </p:txBody>
      </p:sp>
      <p:pic>
        <p:nvPicPr>
          <p:cNvPr id="13315" name="Picture 7" descr="skenovat0004">
            <a:extLst>
              <a:ext uri="{FF2B5EF4-FFF2-40B4-BE49-F238E27FC236}">
                <a16:creationId xmlns:a16="http://schemas.microsoft.com/office/drawing/2014/main" id="{62EA4243-FDE8-4C17-8915-ED40267F6E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576" y="1100266"/>
            <a:ext cx="7200155" cy="4920905"/>
          </a:xfr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D699CE3-22FD-4E37-A014-7D87ABCC0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F0A3F70-5496-4DAB-A127-FA41A0B7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1BA50EE-8D87-4EAD-B9AB-96487066B909}"/>
              </a:ext>
            </a:extLst>
          </p:cNvPr>
          <p:cNvSpPr txBox="1"/>
          <p:nvPr/>
        </p:nvSpPr>
        <p:spPr>
          <a:xfrm>
            <a:off x="5724128" y="6048574"/>
            <a:ext cx="2571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 err="1"/>
              <a:t>Silbernagl</a:t>
            </a:r>
            <a:r>
              <a:rPr lang="cs-CZ" altLang="cs-CZ" sz="1400" dirty="0"/>
              <a:t> &amp; </a:t>
            </a:r>
            <a:r>
              <a:rPr lang="cs-CZ" altLang="cs-CZ" sz="1400" dirty="0" err="1"/>
              <a:t>Despopoulos</a:t>
            </a:r>
            <a:r>
              <a:rPr lang="cs-CZ" altLang="cs-CZ" sz="1400" dirty="0"/>
              <a:t> (1993)</a:t>
            </a:r>
            <a:endParaRPr lang="cs-CZ" sz="140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8EAA116-968C-4180-B029-B6486972C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1850" y="3578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46" name="Group 114">
            <a:extLst>
              <a:ext uri="{FF2B5EF4-FFF2-40B4-BE49-F238E27FC236}">
                <a16:creationId xmlns:a16="http://schemas.microsoft.com/office/drawing/2014/main" id="{5D8265DA-F8F2-4C38-B73D-87001782A562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484971740"/>
              </p:ext>
            </p:extLst>
          </p:nvPr>
        </p:nvGraphicFramePr>
        <p:xfrm>
          <a:off x="827088" y="1341438"/>
          <a:ext cx="7345362" cy="475456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032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3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Muži</a:t>
                      </a: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Ženy</a:t>
                      </a: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Inspirační rezervní objem</a:t>
                      </a: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3,3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1,9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Dechový objem</a:t>
                      </a: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0,5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0,5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2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Expirační rezervní objem</a:t>
                      </a: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1,0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0,7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Reziduální objem</a:t>
                      </a: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1,2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1,1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37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Celková plicní kapacita</a:t>
                      </a:r>
                      <a:endParaRPr kumimoji="0" lang="cs-CZ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6,0</a:t>
                      </a: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cs-CZ" sz="2800" u="none" strike="noStrike" cap="none" normalizeH="0" baseline="0" dirty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</a:rPr>
                        <a:t>4,2</a:t>
                      </a:r>
                      <a:endParaRPr kumimoji="0" 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ahoma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2CBBA31-BA94-4837-B2C1-3CBAEEBC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97054A6-5D00-4C97-A253-E544E2FE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95A7D-6F25-4B23-8C51-B404D1B9D796}" type="slidenum">
              <a:rPr lang="cs-CZ" altLang="cs-CZ" smtClean="0"/>
              <a:pPr/>
              <a:t>8</a:t>
            </a:fld>
            <a:endParaRPr lang="cs-CZ" altLang="cs-CZ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378277-F8AE-4150-BF4F-79153A520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45719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6FBF4D0-CBF5-4707-A709-E44E9B1EC7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b="1" dirty="0"/>
              <a:t>Dynamické plicní objemy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1CA25827-D47F-462D-B805-7BA706E58E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000000"/>
                </a:solidFill>
              </a:rPr>
              <a:t>minutová ventilace plic (V</a:t>
            </a:r>
            <a:r>
              <a:rPr lang="cs-CZ" sz="2400" b="1" baseline="-25000" dirty="0">
                <a:solidFill>
                  <a:srgbClr val="000000"/>
                </a:solidFill>
              </a:rPr>
              <a:t>E</a:t>
            </a:r>
            <a:r>
              <a:rPr lang="cs-CZ" sz="2400" b="1" dirty="0">
                <a:solidFill>
                  <a:srgbClr val="000000"/>
                </a:solidFill>
              </a:rPr>
              <a:t>)</a:t>
            </a:r>
            <a:r>
              <a:rPr lang="cs-CZ" sz="2400" dirty="0">
                <a:solidFill>
                  <a:srgbClr val="000000"/>
                </a:solidFill>
              </a:rPr>
              <a:t>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          - v klidu asi 8 l / min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         = 12-15 dechů / min x 500 ml / dech</a:t>
            </a:r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r>
              <a:rPr lang="cs-CZ" sz="2400" b="1" dirty="0">
                <a:solidFill>
                  <a:srgbClr val="000000"/>
                </a:solidFill>
              </a:rPr>
              <a:t>maximální minutová ventilace (MMV)</a:t>
            </a:r>
            <a:r>
              <a:rPr lang="cs-CZ" sz="2400" dirty="0">
                <a:solidFill>
                  <a:srgbClr val="000000"/>
                </a:solidFill>
              </a:rPr>
              <a:t>  </a:t>
            </a:r>
            <a:r>
              <a:rPr lang="cs-CZ" sz="2400" dirty="0"/>
              <a:t>                  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sz="2400" dirty="0"/>
              <a:t>         - 125-180 l / min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sz="2400" dirty="0"/>
          </a:p>
          <a:p>
            <a:pPr eaLnBrk="1" hangingPunct="1">
              <a:defRPr/>
            </a:pPr>
            <a:r>
              <a:rPr lang="cs-CZ" sz="2400" b="1" dirty="0">
                <a:solidFill>
                  <a:srgbClr val="000000"/>
                </a:solidFill>
              </a:rPr>
              <a:t>jednovteřinová vitální kapacita (FEV</a:t>
            </a:r>
            <a:r>
              <a:rPr lang="cs-CZ" sz="2400" b="1" baseline="-25000" dirty="0">
                <a:solidFill>
                  <a:srgbClr val="000000"/>
                </a:solidFill>
              </a:rPr>
              <a:t>1</a:t>
            </a:r>
            <a:r>
              <a:rPr lang="cs-CZ" sz="2400" b="1" dirty="0">
                <a:solidFill>
                  <a:srgbClr val="000000"/>
                </a:solidFill>
              </a:rPr>
              <a:t>)</a:t>
            </a: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/>
              <a:t>- objem vyjádřený jako procento VC (u 25letého člověka asi 80 %)</a:t>
            </a:r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0A175B-8C56-43F5-BF12-DBE62B367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Doc. PhDr. Lukáš Cipryan, Ph.D.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642943D-DAC3-42E2-955A-5CC251DB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CC2D36-47DA-424E-955B-E9389D18A17F}" type="slidenum">
              <a:rPr lang="cs-CZ" altLang="cs-CZ" smtClean="0"/>
              <a:pPr/>
              <a:t>9</a:t>
            </a:fld>
            <a:endParaRPr lang="cs-CZ" altLang="cs-CZ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A94A6FE-AF3E-4C50-B084-5F2AC4B90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5176" y="8659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FA7BC7AFCA174181F1CF92342CCC07" ma:contentTypeVersion="10" ma:contentTypeDescription="Vytvoří nový dokument" ma:contentTypeScope="" ma:versionID="59f01cd563cb8856c8493c836df5ad04">
  <xsd:schema xmlns:xsd="http://www.w3.org/2001/XMLSchema" xmlns:xs="http://www.w3.org/2001/XMLSchema" xmlns:p="http://schemas.microsoft.com/office/2006/metadata/properties" xmlns:ns3="9498a21b-4217-4f58-a317-143d2889684b" targetNamespace="http://schemas.microsoft.com/office/2006/metadata/properties" ma:root="true" ma:fieldsID="f826ede9552de7ffb3ee63bbc08fd0e9" ns3:_="">
    <xsd:import namespace="9498a21b-4217-4f58-a317-143d2889684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98a21b-4217-4f58-a317-143d288968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2B2B7D-20D5-409F-A7D5-3C1260D383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9D991F-BDCC-472E-96D8-8460CD34B0D9}">
  <ds:schemaRefs>
    <ds:schemaRef ds:uri="http://purl.org/dc/terms/"/>
    <ds:schemaRef ds:uri="http://www.w3.org/XML/1998/namespace"/>
    <ds:schemaRef ds:uri="http://schemas.microsoft.com/office/2006/metadata/propertie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498a21b-4217-4f58-a317-143d2889684b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A8B1DF9-4058-4B79-A54C-29448122BB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98a21b-4217-4f58-a317-143d2889684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1033</Words>
  <Application>Microsoft Office PowerPoint</Application>
  <PresentationFormat>Předvádění na obrazovce (4:3)</PresentationFormat>
  <Paragraphs>188</Paragraphs>
  <Slides>20</Slides>
  <Notes>0</Notes>
  <HiddenSlides>0</HiddenSlides>
  <MMClips>12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Tahoma</vt:lpstr>
      <vt:lpstr>Wingdings</vt:lpstr>
      <vt:lpstr>Motiv Office</vt:lpstr>
      <vt:lpstr>Respirační systém I</vt:lpstr>
      <vt:lpstr>Klíčová slova:</vt:lpstr>
      <vt:lpstr>Klíčové otázky:</vt:lpstr>
      <vt:lpstr>Transportní systém</vt:lpstr>
      <vt:lpstr>1. Plicní ventilace (dýchání)</vt:lpstr>
      <vt:lpstr>1. Plicní ventilace (dýchání)</vt:lpstr>
      <vt:lpstr>Statické plicní objemy</vt:lpstr>
      <vt:lpstr>Prezentace aplikace PowerPoint</vt:lpstr>
      <vt:lpstr>Dynamické plicní objemy</vt:lpstr>
      <vt:lpstr>2. Plicní difúze</vt:lpstr>
      <vt:lpstr>3. Transport O2 a CO2 v krvi</vt:lpstr>
      <vt:lpstr>Transport plynů</vt:lpstr>
      <vt:lpstr>Prezentace aplikace PowerPoint</vt:lpstr>
      <vt:lpstr>Prezentace aplikace PowerPoint</vt:lpstr>
      <vt:lpstr>3. Transport O2 a CO2 v krvi</vt:lpstr>
      <vt:lpstr>Prezentace aplikace PowerPoint</vt:lpstr>
      <vt:lpstr>3. Kapilární difúze</vt:lpstr>
      <vt:lpstr>Prezentace aplikace PowerPoint</vt:lpstr>
      <vt:lpstr>Regulace dýchání</vt:lpstr>
      <vt:lpstr>Prezentace aplikace PowerPoint</vt:lpstr>
    </vt:vector>
  </TitlesOfParts>
  <Company>KTV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Respirační systém při tělesné zátěži</dc:title>
  <dc:creator>Lukáš Cipryan</dc:creator>
  <cp:lastModifiedBy>Lukáš Cipryan</cp:lastModifiedBy>
  <cp:revision>58</cp:revision>
  <dcterms:created xsi:type="dcterms:W3CDTF">2009-03-27T09:10:43Z</dcterms:created>
  <dcterms:modified xsi:type="dcterms:W3CDTF">2021-04-14T12:36:49Z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0x010100FFFA7BC7AFCA174181F1CF92342CCC07</vt:lpwstr>
  </property>
</Properties>
</file>